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419" r:id="rId5"/>
    <p:sldMasterId id="2147484427" r:id="rId6"/>
    <p:sldMasterId id="2147484434" r:id="rId7"/>
    <p:sldMasterId id="2147484502" r:id="rId8"/>
    <p:sldMasterId id="2147484522" r:id="rId9"/>
    <p:sldMasterId id="2147484552" r:id="rId10"/>
  </p:sldMasterIdLst>
  <p:notesMasterIdLst>
    <p:notesMasterId r:id="rId42"/>
  </p:notesMasterIdLst>
  <p:handoutMasterIdLst>
    <p:handoutMasterId r:id="rId43"/>
  </p:handoutMasterIdLst>
  <p:sldIdLst>
    <p:sldId id="1693" r:id="rId11"/>
    <p:sldId id="1660" r:id="rId12"/>
    <p:sldId id="1710" r:id="rId13"/>
    <p:sldId id="1656" r:id="rId14"/>
    <p:sldId id="1663" r:id="rId15"/>
    <p:sldId id="1711" r:id="rId16"/>
    <p:sldId id="1657" r:id="rId17"/>
    <p:sldId id="1658" r:id="rId18"/>
    <p:sldId id="1706" r:id="rId19"/>
    <p:sldId id="1707" r:id="rId20"/>
    <p:sldId id="1712" r:id="rId21"/>
    <p:sldId id="1664" r:id="rId22"/>
    <p:sldId id="1665" r:id="rId23"/>
    <p:sldId id="1695" r:id="rId24"/>
    <p:sldId id="1667" r:id="rId25"/>
    <p:sldId id="1668" r:id="rId26"/>
    <p:sldId id="1713" r:id="rId27"/>
    <p:sldId id="1671" r:id="rId28"/>
    <p:sldId id="1672" r:id="rId29"/>
    <p:sldId id="1674" r:id="rId30"/>
    <p:sldId id="1701" r:id="rId31"/>
    <p:sldId id="1673" r:id="rId32"/>
    <p:sldId id="1703" r:id="rId33"/>
    <p:sldId id="1697" r:id="rId34"/>
    <p:sldId id="1708" r:id="rId35"/>
    <p:sldId id="1680" r:id="rId36"/>
    <p:sldId id="1705" r:id="rId37"/>
    <p:sldId id="1714" r:id="rId38"/>
    <p:sldId id="1715" r:id="rId39"/>
    <p:sldId id="1716" r:id="rId40"/>
    <p:sldId id="1717" r:id="rId4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BCF2"/>
    <a:srgbClr val="002050"/>
    <a:srgbClr val="FF9900"/>
    <a:srgbClr val="FFCC00"/>
    <a:srgbClr val="3558C9"/>
    <a:srgbClr val="005AA1"/>
    <a:srgbClr val="FCB713"/>
    <a:srgbClr val="002864"/>
    <a:srgbClr val="0D7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6" autoAdjust="0"/>
    <p:restoredTop sz="75366" autoAdjust="0"/>
  </p:normalViewPr>
  <p:slideViewPr>
    <p:cSldViewPr snapToGrid="0">
      <p:cViewPr varScale="1">
        <p:scale>
          <a:sx n="95" d="100"/>
          <a:sy n="95" d="100"/>
        </p:scale>
        <p:origin x="784" y="184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ImageNet</a:t>
            </a:r>
            <a:r>
              <a:rPr lang="en-US" baseline="0" dirty="0"/>
              <a:t> Classification top-5 error (%)</a:t>
            </a:r>
            <a:endParaRPr lang="en-US" dirty="0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44125329111192E-2"/>
          <c:y val="0.11049014260833769"/>
          <c:w val="0.93359314115741132"/>
          <c:h val="0.69112718753783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top-5 test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25-49BB-91E9-77947E420A8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25-49BB-91E9-77947E420A8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25-49BB-91E9-77947E420A8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B25-49BB-91E9-77947E420A88}"/>
              </c:ext>
            </c:extLst>
          </c:dPt>
          <c:dLbls>
            <c:dLbl>
              <c:idx val="6"/>
              <c:tx>
                <c:rich>
                  <a:bodyPr/>
                  <a:lstStyle/>
                  <a:p>
                    <a:r>
                      <a:rPr lang="en-US" dirty="0"/>
                      <a:t>3.5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25-49BB-91E9-77947E420A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Sheet1!$B$2:$B$8</c:f>
              <c:strCache>
                <c:ptCount val="7"/>
                <c:pt idx="0">
                  <c:v>ILSVRC 2010 NEC America</c:v>
                </c:pt>
                <c:pt idx="1">
                  <c:v>ILSVRC 2011 Xerox</c:v>
                </c:pt>
                <c:pt idx="2">
                  <c:v>ILSVRC 2012 AlexNet</c:v>
                </c:pt>
                <c:pt idx="3">
                  <c:v>ILSVRC 2013 Clarifi</c:v>
                </c:pt>
                <c:pt idx="4">
                  <c:v>ILSVRC 2014 VGG</c:v>
                </c:pt>
                <c:pt idx="5">
                  <c:v>ILSVRC 2014 GoogleNet</c:v>
                </c:pt>
                <c:pt idx="6">
                  <c:v>ILSVRC 2015 ResNet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6.66</c:v>
                </c:pt>
                <c:pt idx="6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25-49BB-91E9-77947E420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2812216"/>
        <c:axId val="292811040"/>
      </c:barChart>
      <c:catAx>
        <c:axId val="292812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811040"/>
        <c:crosses val="autoZero"/>
        <c:auto val="1"/>
        <c:lblAlgn val="ctr"/>
        <c:lblOffset val="100"/>
        <c:noMultiLvlLbl val="0"/>
      </c:catAx>
      <c:valAx>
        <c:axId val="292811040"/>
        <c:scaling>
          <c:orientation val="minMax"/>
          <c:max val="30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29281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5/11/18 10:52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7552"/>
            <a:ext cx="1926660" cy="2431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Cortana Intelligence Suite Workshop Class Notebook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13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GUPs = CNTK is on par</a:t>
            </a:r>
          </a:p>
          <a:p>
            <a:endParaRPr lang="en-US" dirty="0"/>
          </a:p>
          <a:p>
            <a:r>
              <a:rPr lang="en-US" dirty="0"/>
              <a:t>Multiple machines = Other tool kits did not support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5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Data</a:t>
            </a:r>
          </a:p>
          <a:p>
            <a:r>
              <a:rPr lang="en-US" dirty="0"/>
              <a:t>Describe Network</a:t>
            </a:r>
          </a:p>
          <a:p>
            <a:r>
              <a:rPr lang="en-US" dirty="0"/>
              <a:t>Learner – Pick SGD, Configure, etc.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model training mean? What do you get at the end of the training? Parameters – bias and weights</a:t>
            </a:r>
          </a:p>
          <a:p>
            <a:endParaRPr lang="en-US" dirty="0"/>
          </a:p>
          <a:p>
            <a:r>
              <a:rPr lang="en-US" dirty="0"/>
              <a:t>Evaluate – testing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Read all data and train on that data. Measure it’s prediction, compute error and compute gradient on how the parameters have to be changed.</a:t>
            </a:r>
          </a:p>
          <a:p>
            <a:endParaRPr lang="en-US" sz="1300" dirty="0"/>
          </a:p>
          <a:p>
            <a:r>
              <a:rPr lang="en-US" sz="1300" dirty="0"/>
              <a:t>Instead of doing it on the entire dataset, do it in small batches.</a:t>
            </a:r>
          </a:p>
          <a:p>
            <a:endParaRPr lang="en-US" sz="1300" dirty="0"/>
          </a:p>
          <a:p>
            <a:r>
              <a:rPr lang="en-US" sz="1300" dirty="0"/>
              <a:t>Transforms data when you don’t have enough data or improve generalization. Data Augmentation. Reduces overfitting.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Read all data and train on that data. Measure it’s prediction, compute error and compute gradient on how the parameters have to be changed.</a:t>
            </a:r>
          </a:p>
          <a:p>
            <a:endParaRPr lang="en-US" sz="1300" dirty="0"/>
          </a:p>
          <a:p>
            <a:r>
              <a:rPr lang="en-US" sz="1300" dirty="0"/>
              <a:t>Instead of doing it on the entire dataset, do it in small batches.</a:t>
            </a:r>
          </a:p>
          <a:p>
            <a:endParaRPr lang="en-US" sz="1300" dirty="0"/>
          </a:p>
          <a:p>
            <a:r>
              <a:rPr lang="en-US" sz="1300" dirty="0"/>
              <a:t>Transforms data when you don’t have enough data or improve generalization. Data Augmentation. Reduces overfitting.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72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9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5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15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64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95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23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6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9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5/11/18 10:52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4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2165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71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1125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646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1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0173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80296" y="233151"/>
            <a:ext cx="1986146" cy="7302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85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35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6"/>
            <a:ext cx="12128721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43199" y="6606832"/>
            <a:ext cx="8550077" cy="387694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49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267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3878" y="1632056"/>
            <a:ext cx="12128721" cy="458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727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60018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8746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2754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303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70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6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54464"/>
            <a:ext cx="10262765" cy="18743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38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5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63564"/>
            <a:ext cx="10262764" cy="18652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8152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9067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4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72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" y="2959722"/>
            <a:ext cx="2902056" cy="10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524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046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576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787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93509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9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83847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2063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60910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03834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9571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01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58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2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02907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5518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87257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5674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8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751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3524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6400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49637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2298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29169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66146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5606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31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00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55077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83616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07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89157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7108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3375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0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5"/>
            <a:ext cx="10726460" cy="1351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9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FCBA4302-AB3A-4B30-AA1E-4FC776169C46}" type="datetimeFigureOut">
              <a:rPr lang="en-US" smtClean="0">
                <a:solidFill>
                  <a:srgbClr val="FFFFFF"/>
                </a:solidFill>
              </a:rPr>
              <a:pPr defTabSz="932418"/>
              <a:t>5/11/18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90"/>
            <a:ext cx="4197310" cy="372394"/>
          </a:xfrm>
          <a:prstGeom prst="rect">
            <a:avLst/>
          </a:prstGeom>
        </p:spPr>
        <p:txBody>
          <a:bodyPr/>
          <a:lstStyle/>
          <a:p>
            <a:pPr defTabSz="93241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238D2EFD-9BE3-4DA5-8511-61AA80F92140}" type="slidenum">
              <a:rPr lang="en-US" smtClean="0">
                <a:solidFill>
                  <a:srgbClr val="FFFFFF"/>
                </a:solidFill>
              </a:rPr>
              <a:pPr defTabSz="932418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70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6"/>
            <a:ext cx="4358791" cy="4949771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chemeClr val="tx1"/>
              </a:buClr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1199"/>
              </a:spcAft>
              <a:buNone/>
              <a:defRPr sz="1960">
                <a:solidFill>
                  <a:schemeClr val="tx1"/>
                </a:solidFill>
              </a:defRPr>
            </a:lvl2pPr>
            <a:lvl3pPr marL="227165" indent="0">
              <a:lnSpc>
                <a:spcPct val="100000"/>
              </a:lnSpc>
              <a:spcAft>
                <a:spcPts val="1199"/>
              </a:spcAft>
              <a:buNone/>
              <a:tabLst/>
              <a:defRPr sz="1960">
                <a:solidFill>
                  <a:schemeClr val="tx1"/>
                </a:solidFill>
              </a:defRPr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200" y="6642289"/>
            <a:ext cx="12436794" cy="360996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31877">
                <a:lnSpc>
                  <a:spcPts val="3001"/>
                </a:lnSpc>
                <a:defRPr/>
              </a:pPr>
              <a:endParaRPr lang="en-US" sz="2856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293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6078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4676" y="1377435"/>
            <a:ext cx="6886900" cy="4923061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372967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836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72967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45933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18901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91868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64439" y="1350964"/>
            <a:ext cx="4598987" cy="110794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2400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1959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marL="0" lvl="0" indent="0" algn="l" defTabSz="931684" rtl="0" fontAlgn="base">
              <a:lnSpc>
                <a:spcPct val="100000"/>
              </a:lnSpc>
              <a:spcBef>
                <a:spcPts val="1224"/>
              </a:spcBef>
              <a:spcAft>
                <a:spcPts val="1199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31684" rtl="0" fontAlgn="base">
              <a:lnSpc>
                <a:spcPct val="100000"/>
              </a:lnSpc>
              <a:spcBef>
                <a:spcPts val="612"/>
              </a:spcBef>
              <a:spcAft>
                <a:spcPts val="1199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9241" y="428194"/>
            <a:ext cx="11649456" cy="742187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3999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102850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76771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64439" y="1350963"/>
            <a:ext cx="4598987" cy="35735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sz="3199">
                <a:solidFill>
                  <a:srgbClr val="C00000"/>
                </a:solidFill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82764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666348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26263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32563"/>
            <a:r>
              <a:rPr lang="en-US" dirty="0"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32563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32563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7"/>
            <a:ext cx="5197379" cy="1018969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7"/>
            <a:ext cx="5187450" cy="18288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 descr="C:\Users\petern\AppData\Local\Temp\vmware-petern\VMwareDnD\8013908a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67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pt Title/24pt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64964"/>
            <a:ext cx="9143999" cy="1097302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599">
                <a:solidFill>
                  <a:srgbClr val="BA141A"/>
                </a:solidFill>
              </a:defRPr>
            </a:lvl1pPr>
          </a:lstStyle>
          <a:p>
            <a:pPr marL="0" lvl="0">
              <a:lnSpc>
                <a:spcPts val="3599"/>
              </a:lnSpc>
              <a:spcBef>
                <a:spcPts val="864"/>
              </a:spcBef>
            </a:pPr>
            <a:r>
              <a:rPr lang="en-US"/>
              <a:t>Lorem Ipsum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/>
          <a:p>
            <a:pPr defTabSz="932563"/>
            <a:r>
              <a:rPr lang="en-US" dirty="0">
                <a:solidFill>
                  <a:srgbClr val="505050">
                    <a:tint val="75000"/>
                  </a:srgbClr>
                </a:soli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32563"/>
            <a:fld id="{27258FFF-F925-446B-8502-81C933981705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932563"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125664"/>
            <a:ext cx="9144000" cy="2450084"/>
          </a:xfrm>
        </p:spPr>
        <p:txBody>
          <a:bodyPr/>
          <a:lstStyle>
            <a:lvl1pPr marL="233318" indent="-233318">
              <a:spcBef>
                <a:spcPts val="1199"/>
              </a:spcBef>
              <a:defRPr sz="2400">
                <a:latin typeface="+mn-lt"/>
              </a:defRPr>
            </a:lvl1pPr>
            <a:lvl2pPr marL="690430" indent="-233318">
              <a:spcBef>
                <a:spcPts val="1199"/>
              </a:spcBef>
              <a:buSzPct val="100000"/>
              <a:buFont typeface="Segoe UI" pitchFamily="34" charset="0"/>
              <a:buChar char="‐"/>
              <a:defRPr sz="2000"/>
            </a:lvl2pPr>
            <a:lvl3pPr marL="1147543" indent="-233318">
              <a:spcBef>
                <a:spcPts val="1199"/>
              </a:spcBef>
              <a:buFont typeface="Wingdings" pitchFamily="2" charset="2"/>
              <a:buChar char="§"/>
              <a:defRPr sz="1800"/>
            </a:lvl3pPr>
            <a:lvl4pPr marL="1599893" indent="-342834">
              <a:spcBef>
                <a:spcPts val="1199"/>
              </a:spcBef>
              <a:buFont typeface="+mj-lt"/>
              <a:buAutoNum type="arabicPeriod"/>
              <a:defRPr sz="1599"/>
            </a:lvl4pPr>
            <a:lvl5pPr marL="1945901" indent="-342834">
              <a:spcBef>
                <a:spcPts val="1199"/>
              </a:spcBef>
              <a:buFont typeface="+mj-lt"/>
              <a:buAutoNum type="alphaLcParenR"/>
              <a:defRPr sz="1599"/>
            </a:lvl5pPr>
          </a:lstStyle>
          <a:p>
            <a:pPr lvl="0"/>
            <a:r>
              <a:rPr lang="en-US"/>
              <a:t>Lorem ipsum dolor sit amet, consectetur adipiscing </a:t>
            </a:r>
            <a:br>
              <a:rPr lang="en-US"/>
            </a:br>
            <a:r>
              <a:rPr lang="en-US"/>
              <a:t>elit. Nunc et sagittis ligula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571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defTabSz="932563"/>
            <a:r>
              <a:rPr lang="en-US"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 defTabSz="932563"/>
            <a:fld id="{27258FFF-F925-446B-8502-81C933981705}" type="slidenum">
              <a:rPr lang="en-US" smtClean="0"/>
              <a:pPr defTabSz="93256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4642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9717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660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7132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91299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8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7" r:id="rId2"/>
    <p:sldLayoutId id="2147484256" r:id="rId3"/>
    <p:sldLayoutId id="2147484268" r:id="rId4"/>
    <p:sldLayoutId id="2147484416" r:id="rId5"/>
    <p:sldLayoutId id="2147484417" r:id="rId6"/>
    <p:sldLayoutId id="2147484418" r:id="rId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6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3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8" r:id="rId1"/>
    <p:sldLayoutId id="2147484429" r:id="rId2"/>
    <p:sldLayoutId id="2147484430" r:id="rId3"/>
    <p:sldLayoutId id="2147484431" r:id="rId4"/>
    <p:sldLayoutId id="2147484433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/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5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43199" y="6606832"/>
            <a:ext cx="8550077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8" y="1632058"/>
            <a:ext cx="12128721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993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  <p:sldLayoutId id="2147484446" r:id="rId12"/>
    <p:sldLayoutId id="2147484447" r:id="rId13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5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  <p:sldLayoutId id="2147484515" r:id="rId13"/>
    <p:sldLayoutId id="2147484516" r:id="rId14"/>
    <p:sldLayoutId id="2147484517" r:id="rId15"/>
    <p:sldLayoutId id="2147484518" r:id="rId16"/>
    <p:sldLayoutId id="2147484519" r:id="rId17"/>
    <p:sldLayoutId id="2147484520" r:id="rId18"/>
    <p:sldLayoutId id="2147484521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732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547" r:id="rId25"/>
    <p:sldLayoutId id="2147484548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10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keras.i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CNTK</a:t>
            </a:r>
            <a:br>
              <a:rPr lang="en-US" sz="5500" b="1" dirty="0">
                <a:solidFill>
                  <a:schemeClr val="bg1"/>
                </a:solidFill>
              </a:rPr>
            </a:br>
            <a:r>
              <a:rPr lang="en-US" sz="5500" b="1" dirty="0">
                <a:solidFill>
                  <a:schemeClr val="bg1"/>
                </a:solidFill>
              </a:rPr>
              <a:t>The Microsoft Cognitive Toolkit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0FC94D-6975-479B-93A4-557430168E7B}"/>
              </a:ext>
            </a:extLst>
          </p:cNvPr>
          <p:cNvSpPr txBox="1">
            <a:spLocks/>
          </p:cNvSpPr>
          <p:nvPr/>
        </p:nvSpPr>
        <p:spPr>
          <a:xfrm>
            <a:off x="828490" y="1890378"/>
            <a:ext cx="10779493" cy="4263538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Microsoft 2016 research system for</a:t>
            </a:r>
            <a:br>
              <a:rPr lang="en-US" dirty="0"/>
            </a:br>
            <a:r>
              <a:rPr lang="en-US" dirty="0"/>
              <a:t>conversational speech recognition </a:t>
            </a:r>
          </a:p>
          <a:p>
            <a:pPr>
              <a:lnSpc>
                <a:spcPct val="120000"/>
              </a:lnSpc>
            </a:pPr>
            <a:r>
              <a:rPr lang="en-US" dirty="0"/>
              <a:t>6.2% word-error rate</a:t>
            </a:r>
          </a:p>
          <a:p>
            <a:pPr>
              <a:lnSpc>
                <a:spcPct val="120000"/>
              </a:lnSpc>
            </a:pPr>
            <a:r>
              <a:rPr lang="en-US" dirty="0"/>
              <a:t>all experiments were run on CNTK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2300" dirty="0"/>
          </a:p>
          <a:p>
            <a:pPr>
              <a:lnSpc>
                <a:spcPct val="120000"/>
              </a:lnSpc>
            </a:pPr>
            <a:endParaRPr lang="en-US" sz="2300" dirty="0"/>
          </a:p>
          <a:p>
            <a:pPr>
              <a:lnSpc>
                <a:spcPct val="120000"/>
              </a:lnSpc>
            </a:pPr>
            <a:endParaRPr lang="en-US" sz="2300" dirty="0"/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US" sz="2700" dirty="0"/>
              <a:t>[W. </a:t>
            </a:r>
            <a:r>
              <a:rPr lang="en-US" sz="2700" dirty="0" err="1"/>
              <a:t>Xiong</a:t>
            </a:r>
            <a:r>
              <a:rPr lang="en-US" sz="2700" dirty="0"/>
              <a:t>, J. </a:t>
            </a:r>
            <a:r>
              <a:rPr lang="en-US" sz="2700" dirty="0" err="1"/>
              <a:t>Droppo</a:t>
            </a:r>
            <a:r>
              <a:rPr lang="en-US" sz="2700" dirty="0"/>
              <a:t>, X. Huang, F. </a:t>
            </a:r>
            <a:r>
              <a:rPr lang="en-US" sz="2700" dirty="0" err="1"/>
              <a:t>Seide</a:t>
            </a:r>
            <a:r>
              <a:rPr lang="en-US" sz="2700" dirty="0"/>
              <a:t>, M. Seltzer, A. </a:t>
            </a:r>
            <a:r>
              <a:rPr lang="en-US" sz="2700" dirty="0" err="1"/>
              <a:t>Stolcke</a:t>
            </a:r>
            <a:r>
              <a:rPr lang="en-US" sz="2700" dirty="0"/>
              <a:t>,</a:t>
            </a:r>
            <a:br>
              <a:rPr lang="en-US" sz="2700" dirty="0"/>
            </a:br>
            <a:r>
              <a:rPr lang="en-US" sz="2700" dirty="0"/>
              <a:t>D. Yu, G. Zweig: “The Microsoft 2016 Conversational Speech</a:t>
            </a:r>
            <a:br>
              <a:rPr lang="en-US" sz="2700" dirty="0"/>
            </a:br>
            <a:r>
              <a:rPr lang="en-US" sz="2700" dirty="0"/>
              <a:t>Recognition System,” </a:t>
            </a:r>
            <a:r>
              <a:rPr lang="en-US" sz="2700" u="sng" dirty="0">
                <a:solidFill>
                  <a:srgbClr val="0070C0"/>
                </a:solidFill>
              </a:rPr>
              <a:t>http://arxiv.org/abs/1609.03528</a:t>
            </a:r>
            <a:r>
              <a:rPr lang="en-US" sz="2700" dirty="0"/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37C6E-D9D9-450C-9931-5C63E63C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727" y="-1"/>
            <a:ext cx="6293222" cy="690131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BB197492-D845-4C8D-AFA4-1E8FC15889BC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Microsoft’s Speech</a:t>
            </a:r>
          </a:p>
          <a:p>
            <a:pPr algn="just"/>
            <a:r>
              <a:rPr lang="en-US" sz="5400" b="1" dirty="0"/>
              <a:t>Breakthrough</a:t>
            </a:r>
          </a:p>
        </p:txBody>
      </p:sp>
    </p:spTree>
    <p:extLst>
      <p:ext uri="{BB962C8B-B14F-4D97-AF65-F5344CB8AC3E}">
        <p14:creationId xmlns:p14="http://schemas.microsoft.com/office/powerpoint/2010/main" val="13698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Building Blocks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2"/>
              <p:cNvSpPr txBox="1">
                <a:spLocks/>
              </p:cNvSpPr>
              <p:nvPr/>
            </p:nvSpPr>
            <p:spPr>
              <a:xfrm>
                <a:off x="673035" y="1438287"/>
                <a:ext cx="11291780" cy="44453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800" dirty="0"/>
                  <a:t>Example: 2-hidden layer feed-forward NN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</a:t>
                </a: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1 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800" b="0" i="1" dirty="0"/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2800" dirty="0"/>
                  <a:t>=</a:t>
                </a: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2 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1+ 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b="0" dirty="0"/>
                  <a:t>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sz="2800" dirty="0"/>
                  <a:t> 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𝑠𝑜𝑓𝑡𝑚𝑎𝑥</m:t>
                    </m:r>
                  </m:oMath>
                </a14:m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2+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With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l-GR" sz="2800" dirty="0"/>
                  <a:t>ϵ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800" b="0" i="1" dirty="0" smtClean="0">
                            <a:latin typeface="Cambria Math"/>
                          </a:rPr>
                          <m:t>𝑀</m:t>
                        </m:r>
                      </m:sup>
                    </m:sSup>
                    <m:r>
                      <a:rPr lang="en-US" sz="2800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and label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</a:t>
                </a:r>
                <a:r>
                  <a:rPr lang="el-GR" sz="2800" dirty="0"/>
                  <a:t>ϵ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800" b="0" i="1" dirty="0" smtClean="0">
                            <a:latin typeface="Cambria Math"/>
                          </a:rPr>
                          <m:t>𝐽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And cross-entropy training criterion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𝑐𝑒</m:t>
                    </m:r>
                    <m:r>
                      <a:rPr lang="en-US" sz="2800" b="0" i="1" smtClean="0">
                        <a:latin typeface="Cambria Math"/>
                      </a:rPr>
                      <m:t> =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log</m:t>
                    </m:r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a:rPr lang="en-US" sz="2800" b="0" i="1" dirty="0" smtClean="0">
                        <a:latin typeface="Cambria Math"/>
                      </a:rPr>
                      <m:t>𝑃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dirty="0" smtClean="0">
                            <a:latin typeface="Cambria Math"/>
                          </a:rPr>
                          <m:t>𝑐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𝑜𝑟𝑝𝑢𝑠</m:t>
                        </m:r>
                      </m:sub>
                      <m:sup/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𝑐𝑒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𝑚𝑎𝑥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35" y="1438287"/>
                <a:ext cx="11291780" cy="4445391"/>
              </a:xfrm>
              <a:prstGeom prst="rect">
                <a:avLst/>
              </a:prstGeom>
              <a:blipFill rotWithShape="1">
                <a:blip r:embed="rId4"/>
                <a:stretch>
                  <a:fillRect l="-1079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CNTK - Simple Building Blocks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77064" y="1917337"/>
                <a:ext cx="5296550" cy="38256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1=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2=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𝑆𝑜𝑓𝑡𝑚𝑎𝑥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(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𝑊𝑜𝑢𝑡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+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𝑏𝑜𝑢𝑡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𝑐𝑒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𝑐𝑟𝑜𝑠𝑠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_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𝑒𝑛𝑡𝑟𝑜𝑝𝑦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(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,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64" y="1917337"/>
                <a:ext cx="5296550" cy="382566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/>
          <p:cNvSpPr/>
          <p:nvPr/>
        </p:nvSpPr>
        <p:spPr bwMode="auto">
          <a:xfrm>
            <a:off x="5797310" y="2311544"/>
            <a:ext cx="1495678" cy="57677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5880" r="2483" b="3375"/>
          <a:stretch/>
        </p:blipFill>
        <p:spPr bwMode="auto">
          <a:xfrm>
            <a:off x="729306" y="1250253"/>
            <a:ext cx="3348111" cy="532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 bwMode="auto">
          <a:xfrm>
            <a:off x="4178103" y="2775696"/>
            <a:ext cx="1476165" cy="821610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29520" y="2321169"/>
                <a:ext cx="5585815" cy="2265236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1=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2=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𝑆𝑜𝑓𝑡𝑚𝑎𝑥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(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𝑊𝑜𝑢𝑡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+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𝑏𝑜𝑢𝑡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𝑐𝑒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𝐶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𝑟𝑜𝑠𝑠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𝐸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𝑛𝑡𝑟𝑜𝑝𝑦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(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,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20" y="2321169"/>
                <a:ext cx="5585815" cy="22652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CNTK – Simple Building Blocks </a:t>
            </a:r>
          </a:p>
        </p:txBody>
      </p:sp>
    </p:spTree>
    <p:extLst>
      <p:ext uri="{BB962C8B-B14F-4D97-AF65-F5344CB8AC3E}">
        <p14:creationId xmlns:p14="http://schemas.microsoft.com/office/powerpoint/2010/main" val="414477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5880" r="2483" b="3375"/>
          <a:stretch/>
        </p:blipFill>
        <p:spPr bwMode="auto">
          <a:xfrm>
            <a:off x="729306" y="1250253"/>
            <a:ext cx="3348111" cy="532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 bwMode="auto">
          <a:xfrm>
            <a:off x="4178103" y="2775696"/>
            <a:ext cx="1476165" cy="821610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16977" y="1828800"/>
                <a:ext cx="6517245" cy="2890022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nodes: functions (primitives)</a:t>
                </a:r>
              </a:p>
              <a:p>
                <a:pPr marL="809271" lvl="1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can be composed into reusable composites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edges: values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deferred computation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200" dirty="0">
                    <a:latin typeface="+mj-lt"/>
                  </a:rPr>
                  <a:t>execution</a:t>
                </a:r>
              </a:p>
              <a:p>
                <a:pPr marL="809271" lvl="1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optimized execution</a:t>
                </a:r>
              </a:p>
              <a:p>
                <a:pPr marL="809271" lvl="1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memory sharing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endParaRPr 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77" y="1828800"/>
                <a:ext cx="6517245" cy="2890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CNTK – Simple Building Blocks </a:t>
            </a:r>
          </a:p>
        </p:txBody>
      </p:sp>
    </p:spTree>
    <p:extLst>
      <p:ext uri="{BB962C8B-B14F-4D97-AF65-F5344CB8AC3E}">
        <p14:creationId xmlns:p14="http://schemas.microsoft.com/office/powerpoint/2010/main" val="32878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22"/>
          <p:cNvSpPr txBox="1">
            <a:spLocks/>
          </p:cNvSpPr>
          <p:nvPr/>
        </p:nvSpPr>
        <p:spPr>
          <a:xfrm>
            <a:off x="683629" y="1390228"/>
            <a:ext cx="11752845" cy="45345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Feed-forward DNN</a:t>
            </a:r>
          </a:p>
          <a:p>
            <a:pPr algn="just"/>
            <a:r>
              <a:rPr lang="en-US" sz="2400" dirty="0"/>
              <a:t>RNN, LSTM</a:t>
            </a:r>
          </a:p>
          <a:p>
            <a:pPr algn="just"/>
            <a:r>
              <a:rPr lang="en-US" sz="2400" dirty="0"/>
              <a:t>Convolution</a:t>
            </a:r>
          </a:p>
          <a:p>
            <a:pPr algn="just"/>
            <a:r>
              <a:rPr lang="en-US" sz="2400" dirty="0"/>
              <a:t>DSSM</a:t>
            </a:r>
          </a:p>
          <a:p>
            <a:pPr algn="just"/>
            <a:r>
              <a:rPr lang="en-US" sz="2400" dirty="0"/>
              <a:t>Sequence-to-sequence</a:t>
            </a:r>
          </a:p>
          <a:p>
            <a:pPr algn="just"/>
            <a:r>
              <a:rPr lang="en-US" sz="2400" dirty="0"/>
              <a:t>For a range of applications including</a:t>
            </a:r>
          </a:p>
          <a:p>
            <a:pPr lvl="1" algn="just"/>
            <a:r>
              <a:rPr lang="en-US" dirty="0">
                <a:latin typeface="+mj-lt"/>
              </a:rPr>
              <a:t>Speech</a:t>
            </a:r>
          </a:p>
          <a:p>
            <a:pPr lvl="1" algn="just"/>
            <a:r>
              <a:rPr lang="en-US" dirty="0">
                <a:latin typeface="+mj-lt"/>
              </a:rPr>
              <a:t>Vision</a:t>
            </a:r>
          </a:p>
          <a:p>
            <a:pPr lvl="1" algn="just"/>
            <a:r>
              <a:rPr lang="en-US" dirty="0">
                <a:latin typeface="+mj-lt"/>
              </a:rPr>
              <a:t>Text</a:t>
            </a:r>
          </a:p>
          <a:p>
            <a:pPr marL="0" indent="0" algn="just">
              <a:buNone/>
            </a:pPr>
            <a:endParaRPr lang="en-US" sz="2800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40067" y="304541"/>
            <a:ext cx="11996408" cy="97561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Support for a Range of Networks</a:t>
            </a:r>
          </a:p>
        </p:txBody>
      </p:sp>
    </p:spTree>
    <p:extLst>
      <p:ext uri="{BB962C8B-B14F-4D97-AF65-F5344CB8AC3E}">
        <p14:creationId xmlns:p14="http://schemas.microsoft.com/office/powerpoint/2010/main" val="489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16764" y="304541"/>
            <a:ext cx="11889564" cy="76864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Production-Ready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22"/>
          <p:cNvSpPr txBox="1">
            <a:spLocks/>
          </p:cNvSpPr>
          <p:nvPr/>
        </p:nvSpPr>
        <p:spPr>
          <a:xfrm>
            <a:off x="616764" y="1264692"/>
            <a:ext cx="11291780" cy="107688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State-of-art accuracy on benchmarks and production models</a:t>
            </a:r>
          </a:p>
          <a:p>
            <a:pPr algn="just"/>
            <a:r>
              <a:rPr lang="en-US" sz="2800" dirty="0"/>
              <a:t>Multi-GPU/multi-server parallel training on production-size corpora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9215" r="4491"/>
          <a:stretch/>
        </p:blipFill>
        <p:spPr bwMode="auto">
          <a:xfrm>
            <a:off x="1560572" y="2445245"/>
            <a:ext cx="9166352" cy="3999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2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CNTK Architecture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16764" y="304541"/>
            <a:ext cx="11889564" cy="97561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CNTK Architecture</a:t>
            </a:r>
            <a:endParaRPr 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9710481" y="3490230"/>
            <a:ext cx="727747" cy="604910"/>
          </a:xfrm>
          <a:prstGeom prst="rightArrow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2628" r="1231" b="2698"/>
          <a:stretch/>
        </p:blipFill>
        <p:spPr bwMode="auto">
          <a:xfrm>
            <a:off x="616764" y="1591232"/>
            <a:ext cx="11000936" cy="42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6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Top-Level Script Outline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3E6935-0B78-4C24-A3A4-026B9DFDD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9" t="24148" r="46672" b="33850"/>
          <a:stretch/>
        </p:blipFill>
        <p:spPr>
          <a:xfrm>
            <a:off x="779646" y="1241235"/>
            <a:ext cx="8008219" cy="56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22"/>
          <p:cNvSpPr txBox="1">
            <a:spLocks/>
          </p:cNvSpPr>
          <p:nvPr/>
        </p:nvSpPr>
        <p:spPr>
          <a:xfrm>
            <a:off x="806309" y="1815861"/>
            <a:ext cx="8382842" cy="32011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/>
              <a:t>Introduction to CNTK</a:t>
            </a:r>
          </a:p>
          <a:p>
            <a:pPr algn="just"/>
            <a:r>
              <a:rPr lang="en-US" sz="3600" dirty="0"/>
              <a:t>Deep Learning at Microsoft</a:t>
            </a:r>
          </a:p>
          <a:p>
            <a:pPr algn="just"/>
            <a:r>
              <a:rPr lang="en-US" sz="3600" dirty="0"/>
              <a:t>Building Blocks – Code Highlights</a:t>
            </a:r>
          </a:p>
          <a:p>
            <a:pPr algn="just"/>
            <a:r>
              <a:rPr lang="en-US" sz="3600" dirty="0"/>
              <a:t>Backend for </a:t>
            </a:r>
            <a:r>
              <a:rPr lang="en-US" sz="3600" dirty="0" err="1"/>
              <a:t>Keras</a:t>
            </a:r>
            <a:endParaRPr lang="en-US" sz="3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1CFEA1A-5E72-44E7-B930-AAF9D62D9EB0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632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Reader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425" t="27141" r="49251" b="42734"/>
          <a:stretch/>
        </p:blipFill>
        <p:spPr>
          <a:xfrm>
            <a:off x="566530" y="1952898"/>
            <a:ext cx="10689113" cy="4383157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3400"/>
          <a:stretch/>
        </p:blipFill>
        <p:spPr bwMode="auto">
          <a:xfrm>
            <a:off x="7074208" y="170704"/>
            <a:ext cx="5344873" cy="24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26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Reader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903" t="27141" r="45497" b="49129"/>
          <a:stretch/>
        </p:blipFill>
        <p:spPr>
          <a:xfrm>
            <a:off x="497479" y="2216426"/>
            <a:ext cx="11776823" cy="37512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92C535-C2DE-4C47-A58A-D90463289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3400"/>
          <a:stretch/>
        </p:blipFill>
        <p:spPr bwMode="auto">
          <a:xfrm>
            <a:off x="7074208" y="170704"/>
            <a:ext cx="5344873" cy="24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92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How to: Network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286">
            <a:extLst>
              <a:ext uri="{FF2B5EF4-FFF2-40B4-BE49-F238E27FC236}">
                <a16:creationId xmlns:a16="http://schemas.microsoft.com/office/drawing/2014/main" id="{49E228A6-7E7C-472C-A63B-7DFA72FFA9B7}"/>
              </a:ext>
            </a:extLst>
          </p:cNvPr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2" name="Rounded Rectangle 287">
            <a:extLst>
              <a:ext uri="{FF2B5EF4-FFF2-40B4-BE49-F238E27FC236}">
                <a16:creationId xmlns:a16="http://schemas.microsoft.com/office/drawing/2014/main" id="{A250B085-67EA-4B11-87D1-D956FBC3EE45}"/>
              </a:ext>
            </a:extLst>
          </p:cNvPr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3" name="Rounded Rectangle 288">
            <a:extLst>
              <a:ext uri="{FF2B5EF4-FFF2-40B4-BE49-F238E27FC236}">
                <a16:creationId xmlns:a16="http://schemas.microsoft.com/office/drawing/2014/main" id="{F29270D4-E3E4-4AE9-8897-3238CF27C201}"/>
              </a:ext>
            </a:extLst>
          </p:cNvPr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4" name="Rounded Rectangle 289">
            <a:extLst>
              <a:ext uri="{FF2B5EF4-FFF2-40B4-BE49-F238E27FC236}">
                <a16:creationId xmlns:a16="http://schemas.microsoft.com/office/drawing/2014/main" id="{4F6278B6-2785-490F-81C2-EABB193F0998}"/>
              </a:ext>
            </a:extLst>
          </p:cNvPr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3EF7B7-BC9C-4C98-9E93-46FC028FC8EC}"/>
              </a:ext>
            </a:extLst>
          </p:cNvPr>
          <p:cNvCxnSpPr>
            <a:stCxn id="18" idx="0"/>
            <a:endCxn id="19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6A1BB9-F6A5-49E8-A5EF-62DE74D3DCBC}"/>
              </a:ext>
            </a:extLst>
          </p:cNvPr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B1F673-8A47-493A-B722-B1529E71A284}"/>
              </a:ext>
            </a:extLst>
          </p:cNvPr>
          <p:cNvCxnSpPr>
            <a:endCxn id="18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86">
            <a:extLst>
              <a:ext uri="{FF2B5EF4-FFF2-40B4-BE49-F238E27FC236}">
                <a16:creationId xmlns:a16="http://schemas.microsoft.com/office/drawing/2014/main" id="{22DD7DA7-4BD1-4D28-BB88-27FAFF51312B}"/>
              </a:ext>
            </a:extLst>
          </p:cNvPr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9" name="Rounded Rectangle 150">
            <a:extLst>
              <a:ext uri="{FF2B5EF4-FFF2-40B4-BE49-F238E27FC236}">
                <a16:creationId xmlns:a16="http://schemas.microsoft.com/office/drawing/2014/main" id="{3338FA60-6C63-4EEC-9BFE-500058DDD82E}"/>
              </a:ext>
            </a:extLst>
          </p:cNvPr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0" name="Rounded Rectangle 151">
            <a:extLst>
              <a:ext uri="{FF2B5EF4-FFF2-40B4-BE49-F238E27FC236}">
                <a16:creationId xmlns:a16="http://schemas.microsoft.com/office/drawing/2014/main" id="{271B2CD6-6995-4DB7-91DF-F9218A0E99E7}"/>
              </a:ext>
            </a:extLst>
          </p:cNvPr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21" name="Rounded Rectangle 152">
            <a:extLst>
              <a:ext uri="{FF2B5EF4-FFF2-40B4-BE49-F238E27FC236}">
                <a16:creationId xmlns:a16="http://schemas.microsoft.com/office/drawing/2014/main" id="{D9A9F01E-2800-403D-9E0D-9EDD804F0976}"/>
              </a:ext>
            </a:extLst>
          </p:cNvPr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2" name="Rounded Rectangle 153">
            <a:extLst>
              <a:ext uri="{FF2B5EF4-FFF2-40B4-BE49-F238E27FC236}">
                <a16:creationId xmlns:a16="http://schemas.microsoft.com/office/drawing/2014/main" id="{00D934D0-10AE-4B1E-85C0-B726DD456727}"/>
              </a:ext>
            </a:extLst>
          </p:cNvPr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3" name="Rounded Rectangle 154">
            <a:extLst>
              <a:ext uri="{FF2B5EF4-FFF2-40B4-BE49-F238E27FC236}">
                <a16:creationId xmlns:a16="http://schemas.microsoft.com/office/drawing/2014/main" id="{72229906-6928-4158-812F-31D9FB59DEDA}"/>
              </a:ext>
            </a:extLst>
          </p:cNvPr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24" name="Rounded Rectangle 155">
            <a:extLst>
              <a:ext uri="{FF2B5EF4-FFF2-40B4-BE49-F238E27FC236}">
                <a16:creationId xmlns:a16="http://schemas.microsoft.com/office/drawing/2014/main" id="{C5BA9157-7DB0-4FD1-BFB9-CD6001C67A87}"/>
              </a:ext>
            </a:extLst>
          </p:cNvPr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5" name="Rounded Rectangle 156">
            <a:extLst>
              <a:ext uri="{FF2B5EF4-FFF2-40B4-BE49-F238E27FC236}">
                <a16:creationId xmlns:a16="http://schemas.microsoft.com/office/drawing/2014/main" id="{FA05464A-D1CF-4AFC-AFA4-8BEDB570DED0}"/>
              </a:ext>
            </a:extLst>
          </p:cNvPr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6" name="Rounded Rectangle 157">
            <a:extLst>
              <a:ext uri="{FF2B5EF4-FFF2-40B4-BE49-F238E27FC236}">
                <a16:creationId xmlns:a16="http://schemas.microsoft.com/office/drawing/2014/main" id="{E860FB52-BF31-4970-A370-1E50A2B3675A}"/>
              </a:ext>
            </a:extLst>
          </p:cNvPr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8631BA-69F2-43EB-A196-0FBC170FD24D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569755-EBB2-49B3-AAAC-CF49AF21AAC0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105A5F-695B-4931-BBD4-94702143EDEB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3D8990-F0C0-42F0-B6B1-8FFB152CF388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A9DEA1-95FD-475B-9C0C-28CE33F4918F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9B035D-50FB-4A21-912D-014E6FB1ED93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1F20CC-81AE-47A8-AC9B-423EAEBF25AD}"/>
              </a:ext>
            </a:extLst>
          </p:cNvPr>
          <p:cNvCxnSpPr>
            <a:stCxn id="25" idx="0"/>
            <a:endCxn id="26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CE7E21-70B0-4EDC-B164-896573268BBE}"/>
              </a:ext>
            </a:extLst>
          </p:cNvPr>
          <p:cNvCxnSpPr>
            <a:stCxn id="26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4333EB-0AF0-4245-9B67-E360D504FEE4}"/>
              </a:ext>
            </a:extLst>
          </p:cNvPr>
          <p:cNvCxnSpPr>
            <a:endCxn id="18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717CB0-1BFA-4CBC-9928-9B75E8B7F9C8}"/>
              </a:ext>
            </a:extLst>
          </p:cNvPr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A351F7-8670-4A10-9538-82F1A3A4458E}"/>
              </a:ext>
            </a:extLst>
          </p:cNvPr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89EF37-E48E-4609-931B-020E10CCE0D1}"/>
              </a:ext>
            </a:extLst>
          </p:cNvPr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94BF60-C53D-4CBE-BCA9-EB55B513B861}"/>
              </a:ext>
            </a:extLst>
          </p:cNvPr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90D96F-97C2-4697-AF8B-DA55BABDC8B7}"/>
              </a:ext>
            </a:extLst>
          </p:cNvPr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24516A-6B61-454B-A4E7-20166FA118AF}"/>
              </a:ext>
            </a:extLst>
          </p:cNvPr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79F503-B05C-4E10-93CD-23715B1D1246}"/>
              </a:ext>
            </a:extLst>
          </p:cNvPr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BA6225-B0DA-4855-9D50-7CEF23E2F19B}"/>
              </a:ext>
            </a:extLst>
          </p:cNvPr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2C8C2C-330B-4E0C-93E0-140D8764FB77}"/>
              </a:ext>
            </a:extLst>
          </p:cNvPr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4FA5EE-A19F-4197-9915-40B5FC84311E}"/>
              </a:ext>
            </a:extLst>
          </p:cNvPr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CC3688-F5B0-4D0A-A81C-1804CDC400AE}"/>
              </a:ext>
            </a:extLst>
          </p:cNvPr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504600-B28F-4D58-AD8E-1F8B9B8B72BB}"/>
              </a:ext>
            </a:extLst>
          </p:cNvPr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41F1B9-156E-4EDF-8C35-4BBC4E1DA8C0}"/>
              </a:ext>
            </a:extLst>
          </p:cNvPr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12C70A-A244-4716-A114-FED82A21AEE1}"/>
              </a:ext>
            </a:extLst>
          </p:cNvPr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772FE9-AF27-4130-A0F9-424582043013}"/>
              </a:ext>
            </a:extLst>
          </p:cNvPr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61E13C6-76A9-4B41-A480-A62D54ED41FD}"/>
              </a:ext>
            </a:extLst>
          </p:cNvPr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198237-7F74-44AF-B61D-A22400B45690}"/>
              </a:ext>
            </a:extLst>
          </p:cNvPr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9F2AE2-D470-432A-AE67-1CEBF12F7B45}"/>
              </a:ext>
            </a:extLst>
          </p:cNvPr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032954-F077-4B7E-AB15-A0CE29063509}"/>
              </a:ext>
            </a:extLst>
          </p:cNvPr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7657E31-C7B4-4724-B7C3-C9AE5775E145}"/>
              </a:ext>
            </a:extLst>
          </p:cNvPr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EFBF95-BC78-433E-A9C0-774209508EDA}"/>
              </a:ext>
            </a:extLst>
          </p:cNvPr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19D93-DD68-4E95-9AC1-13FB7AD5177A}"/>
              </a:ext>
            </a:extLst>
          </p:cNvPr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7C3563-B190-4898-8547-11B84E18B680}"/>
              </a:ext>
            </a:extLst>
          </p:cNvPr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6E1829-DE58-47A2-A3E9-2BC1BF160D35}"/>
              </a:ext>
            </a:extLst>
          </p:cNvPr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960B4-55DF-49CA-A26A-569428F03A32}"/>
              </a:ext>
            </a:extLst>
          </p:cNvPr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61" name="Rounded Rectangle 256">
            <a:extLst>
              <a:ext uri="{FF2B5EF4-FFF2-40B4-BE49-F238E27FC236}">
                <a16:creationId xmlns:a16="http://schemas.microsoft.com/office/drawing/2014/main" id="{1072F25B-F17F-4FE4-80C4-F561BB885B72}"/>
              </a:ext>
            </a:extLst>
          </p:cNvPr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D21886-90C6-4EA6-B2B4-D989EA36BCA6}"/>
              </a:ext>
            </a:extLst>
          </p:cNvPr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E5BE0D-CFE8-4008-BD4C-E984BC286992}"/>
              </a:ext>
            </a:extLst>
          </p:cNvPr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5C7114D-D195-4FC6-9675-FF9DFBB17AD0}"/>
              </a:ext>
            </a:extLst>
          </p:cNvPr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C3BF7A-20EF-4DCB-AD40-B0007F156C3E}"/>
              </a:ext>
            </a:extLst>
          </p:cNvPr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8DE13D-EE9D-45FE-B035-F7B3D29DEFE7}"/>
              </a:ext>
            </a:extLst>
          </p:cNvPr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P</a:t>
            </a:r>
            <a:endParaRPr lang="en-US" sz="1200" baseline="-25000" dirty="0">
              <a:latin typeface="Segoe Pro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4B079C-F158-49E1-A896-277DA50CA683}"/>
              </a:ext>
            </a:extLst>
          </p:cNvPr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AC742-56CF-402B-8E05-DAD09E89D876}"/>
              </a:ext>
            </a:extLst>
          </p:cNvPr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4484ADC-CCA7-4C0C-8CF8-C2D916A0C814}"/>
              </a:ext>
            </a:extLst>
          </p:cNvPr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 err="1">
                <a:latin typeface="Segoe Pro" charset="0"/>
              </a:rPr>
              <a:t>ce</a:t>
            </a:r>
            <a:endParaRPr lang="en-US" sz="1200" baseline="-25000" dirty="0">
              <a:latin typeface="Segoe Pro" charset="0"/>
            </a:endParaRPr>
          </a:p>
        </p:txBody>
      </p:sp>
      <p:sp>
        <p:nvSpPr>
          <p:cNvPr id="70" name="Content Placeholder 3">
            <a:extLst>
              <a:ext uri="{FF2B5EF4-FFF2-40B4-BE49-F238E27FC236}">
                <a16:creationId xmlns:a16="http://schemas.microsoft.com/office/drawing/2014/main" id="{99FD6782-9551-4FBA-A89C-E136518999B9}"/>
              </a:ext>
            </a:extLst>
          </p:cNvPr>
          <p:cNvSpPr txBox="1">
            <a:spLocks/>
          </p:cNvSpPr>
          <p:nvPr/>
        </p:nvSpPr>
        <p:spPr>
          <a:xfrm>
            <a:off x="6218237" y="2798128"/>
            <a:ext cx="5562600" cy="171450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h1 = Sigmoid (W1   * x  + b1)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h2 = Sigmoid (W2   * h1 + b2)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P  =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Softmax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Wout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* h2 + bout)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CrossEntropy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(y, P)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ight Arrow 68">
            <a:extLst>
              <a:ext uri="{FF2B5EF4-FFF2-40B4-BE49-F238E27FC236}">
                <a16:creationId xmlns:a16="http://schemas.microsoft.com/office/drawing/2014/main" id="{5C202667-D6FD-489E-94ED-306E486837DF}"/>
              </a:ext>
            </a:extLst>
          </p:cNvPr>
          <p:cNvSpPr/>
          <p:nvPr/>
        </p:nvSpPr>
        <p:spPr>
          <a:xfrm flipH="1">
            <a:off x="5227637" y="3198179"/>
            <a:ext cx="8763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8332BE5B-B6A7-427E-A2E9-C0774E77D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3400"/>
          <a:stretch/>
        </p:blipFill>
        <p:spPr bwMode="auto">
          <a:xfrm>
            <a:off x="7074208" y="170704"/>
            <a:ext cx="5344873" cy="24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44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How to: Network (Sequential Representation)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9" b="8252"/>
          <a:stretch/>
        </p:blipFill>
        <p:spPr bwMode="auto">
          <a:xfrm>
            <a:off x="795865" y="1508389"/>
            <a:ext cx="6055311" cy="298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3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Network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286">
            <a:extLst>
              <a:ext uri="{FF2B5EF4-FFF2-40B4-BE49-F238E27FC236}">
                <a16:creationId xmlns:a16="http://schemas.microsoft.com/office/drawing/2014/main" id="{3E2F4B8E-2C1D-4DCC-B48F-FDCA7D770AD6}"/>
              </a:ext>
            </a:extLst>
          </p:cNvPr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0" name="Rounded Rectangle 287">
            <a:extLst>
              <a:ext uri="{FF2B5EF4-FFF2-40B4-BE49-F238E27FC236}">
                <a16:creationId xmlns:a16="http://schemas.microsoft.com/office/drawing/2014/main" id="{D5A649A0-84A3-407C-89B6-DDF6787DA6B0}"/>
              </a:ext>
            </a:extLst>
          </p:cNvPr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1" name="Rounded Rectangle 288">
            <a:extLst>
              <a:ext uri="{FF2B5EF4-FFF2-40B4-BE49-F238E27FC236}">
                <a16:creationId xmlns:a16="http://schemas.microsoft.com/office/drawing/2014/main" id="{2E435E04-E8FE-4022-B9FC-03CF9BDC9000}"/>
              </a:ext>
            </a:extLst>
          </p:cNvPr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2" name="Rounded Rectangle 289">
            <a:extLst>
              <a:ext uri="{FF2B5EF4-FFF2-40B4-BE49-F238E27FC236}">
                <a16:creationId xmlns:a16="http://schemas.microsoft.com/office/drawing/2014/main" id="{2F63885B-BA7B-44B0-BF49-5B7788A6F56C}"/>
              </a:ext>
            </a:extLst>
          </p:cNvPr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61AAF1-0F87-4E1F-A656-C65B1C019662}"/>
              </a:ext>
            </a:extLst>
          </p:cNvPr>
          <p:cNvCxnSpPr>
            <a:stCxn id="16" idx="0"/>
            <a:endCxn id="17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6AE54-39FF-46BB-9B3C-E94B2A0553E2}"/>
              </a:ext>
            </a:extLst>
          </p:cNvPr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0EE5F9-996F-4EC2-8DC3-F5FF6940BC84}"/>
              </a:ext>
            </a:extLst>
          </p:cNvPr>
          <p:cNvCxnSpPr>
            <a:endCxn id="16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86">
            <a:extLst>
              <a:ext uri="{FF2B5EF4-FFF2-40B4-BE49-F238E27FC236}">
                <a16:creationId xmlns:a16="http://schemas.microsoft.com/office/drawing/2014/main" id="{CC17E857-5F40-454C-805E-1A4A7BC603AC}"/>
              </a:ext>
            </a:extLst>
          </p:cNvPr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7" name="Rounded Rectangle 150">
            <a:extLst>
              <a:ext uri="{FF2B5EF4-FFF2-40B4-BE49-F238E27FC236}">
                <a16:creationId xmlns:a16="http://schemas.microsoft.com/office/drawing/2014/main" id="{6561DB46-1C48-4DFE-981F-0F83E4F06811}"/>
              </a:ext>
            </a:extLst>
          </p:cNvPr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8" name="Rounded Rectangle 151">
            <a:extLst>
              <a:ext uri="{FF2B5EF4-FFF2-40B4-BE49-F238E27FC236}">
                <a16:creationId xmlns:a16="http://schemas.microsoft.com/office/drawing/2014/main" id="{BEEC007E-1F61-42FA-8D42-17AACF25226A}"/>
              </a:ext>
            </a:extLst>
          </p:cNvPr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9" name="Rounded Rectangle 152">
            <a:extLst>
              <a:ext uri="{FF2B5EF4-FFF2-40B4-BE49-F238E27FC236}">
                <a16:creationId xmlns:a16="http://schemas.microsoft.com/office/drawing/2014/main" id="{47B5BD17-8ADE-4A49-AC58-8C252760F6F4}"/>
              </a:ext>
            </a:extLst>
          </p:cNvPr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0" name="Rounded Rectangle 153">
            <a:extLst>
              <a:ext uri="{FF2B5EF4-FFF2-40B4-BE49-F238E27FC236}">
                <a16:creationId xmlns:a16="http://schemas.microsoft.com/office/drawing/2014/main" id="{B8E6814E-5DFF-418F-B8D9-9797F7225E21}"/>
              </a:ext>
            </a:extLst>
          </p:cNvPr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1" name="Rounded Rectangle 154">
            <a:extLst>
              <a:ext uri="{FF2B5EF4-FFF2-40B4-BE49-F238E27FC236}">
                <a16:creationId xmlns:a16="http://schemas.microsoft.com/office/drawing/2014/main" id="{3313DCE4-1471-4480-BE0E-AF271C40572B}"/>
              </a:ext>
            </a:extLst>
          </p:cNvPr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22" name="Rounded Rectangle 155">
            <a:extLst>
              <a:ext uri="{FF2B5EF4-FFF2-40B4-BE49-F238E27FC236}">
                <a16:creationId xmlns:a16="http://schemas.microsoft.com/office/drawing/2014/main" id="{E6E82F9F-71FC-447A-967B-1234E66D97BD}"/>
              </a:ext>
            </a:extLst>
          </p:cNvPr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3" name="Rounded Rectangle 156">
            <a:extLst>
              <a:ext uri="{FF2B5EF4-FFF2-40B4-BE49-F238E27FC236}">
                <a16:creationId xmlns:a16="http://schemas.microsoft.com/office/drawing/2014/main" id="{07D2EF84-A6C1-453E-9F4F-6BDECFB0229B}"/>
              </a:ext>
            </a:extLst>
          </p:cNvPr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4" name="Rounded Rectangle 157">
            <a:extLst>
              <a:ext uri="{FF2B5EF4-FFF2-40B4-BE49-F238E27FC236}">
                <a16:creationId xmlns:a16="http://schemas.microsoft.com/office/drawing/2014/main" id="{0FE22346-409F-4729-ACC7-68EF75084060}"/>
              </a:ext>
            </a:extLst>
          </p:cNvPr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C517F6-F259-48AB-B37D-7F8112E8F887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C0C58-3B96-4B2A-A71B-B3F954780BC9}"/>
              </a:ext>
            </a:extLst>
          </p:cNvPr>
          <p:cNvCxnSpPr>
            <a:stCxn id="18" idx="0"/>
            <a:endCxn id="19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F7A130-7489-4A59-A4CB-7E90C23D8D24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0BE122-E545-44B5-96DF-FD615AF02251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051C94-76F7-43F1-94C4-7970A5D7C9EC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F2BC-73D8-48A7-A682-974B481645F2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B8CFE-0ED4-4F25-AD55-59550A3F005C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1EB7C9-8A89-4BEE-8C6E-D9D6F1C1813F}"/>
              </a:ext>
            </a:extLst>
          </p:cNvPr>
          <p:cNvCxnSpPr>
            <a:stCxn id="24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40E3D4-603B-47BD-AC40-741ECAA380B8}"/>
              </a:ext>
            </a:extLst>
          </p:cNvPr>
          <p:cNvCxnSpPr>
            <a:endCxn id="16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CD3E9C-A0C5-405E-8FE3-30966E3E0BEA}"/>
              </a:ext>
            </a:extLst>
          </p:cNvPr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9D6652-F224-4A82-AFF3-F9438A35A39A}"/>
              </a:ext>
            </a:extLst>
          </p:cNvPr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C5AF07-7D9C-4C68-816B-A70E7C01683D}"/>
              </a:ext>
            </a:extLst>
          </p:cNvPr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AC9DC7-0C81-487C-BF94-9EC9440212A7}"/>
              </a:ext>
            </a:extLst>
          </p:cNvPr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370AB8-221D-4C0C-9873-C15BD49FEF09}"/>
              </a:ext>
            </a:extLst>
          </p:cNvPr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2FF159-9A17-4DB6-A3B2-7F49649051E9}"/>
              </a:ext>
            </a:extLst>
          </p:cNvPr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283CB5-0B21-48C6-B593-9275E3AF0EA4}"/>
              </a:ext>
            </a:extLst>
          </p:cNvPr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D95706A-1B97-4719-8C4D-F2CABD9670A5}"/>
              </a:ext>
            </a:extLst>
          </p:cNvPr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DC0FB8-F4EC-4E12-871A-993ECF5F2DB9}"/>
              </a:ext>
            </a:extLst>
          </p:cNvPr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1DEF67-2D04-4EAF-B526-9DE0D9F522D7}"/>
              </a:ext>
            </a:extLst>
          </p:cNvPr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2540CFF-3591-4B2F-8FAC-37B20A90520D}"/>
              </a:ext>
            </a:extLst>
          </p:cNvPr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0095A1-C090-4F3F-80E7-75BBB5F43CC1}"/>
              </a:ext>
            </a:extLst>
          </p:cNvPr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4AAF4F-C53F-4977-A6D4-A4E03D685C90}"/>
              </a:ext>
            </a:extLst>
          </p:cNvPr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429E2A-3F93-47D9-B542-9FB8E309EC48}"/>
              </a:ext>
            </a:extLst>
          </p:cNvPr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61D663-716B-427E-907C-1CF8D61ADF03}"/>
              </a:ext>
            </a:extLst>
          </p:cNvPr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7EE54F-3F08-4A6B-9D0E-889B035BA608}"/>
              </a:ext>
            </a:extLst>
          </p:cNvPr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D0DEF9-3AC4-4D53-9DA0-40969C454131}"/>
              </a:ext>
            </a:extLst>
          </p:cNvPr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A8DD564-01D3-49DB-9B93-2F4B6BFA9F04}"/>
              </a:ext>
            </a:extLst>
          </p:cNvPr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B8BF63-9387-4A5D-B837-D8AB6A17157B}"/>
              </a:ext>
            </a:extLst>
          </p:cNvPr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ED5C12C-2B32-44DE-B08A-43B033AFDCC5}"/>
              </a:ext>
            </a:extLst>
          </p:cNvPr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338B80-F468-4860-AE2D-F52764B9EADC}"/>
              </a:ext>
            </a:extLst>
          </p:cNvPr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B9B848-CF10-4163-B747-F513ACEA9572}"/>
              </a:ext>
            </a:extLst>
          </p:cNvPr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5CE0D6-9F13-403E-B5C3-9F661CBE9D02}"/>
              </a:ext>
            </a:extLst>
          </p:cNvPr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C939D3-2EC1-494A-BB7D-20D3FAEE58A4}"/>
              </a:ext>
            </a:extLst>
          </p:cNvPr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9E0488-903B-4907-8415-4065C2A8553C}"/>
              </a:ext>
            </a:extLst>
          </p:cNvPr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59" name="Rounded Rectangle 256">
            <a:extLst>
              <a:ext uri="{FF2B5EF4-FFF2-40B4-BE49-F238E27FC236}">
                <a16:creationId xmlns:a16="http://schemas.microsoft.com/office/drawing/2014/main" id="{F2A32D79-76CF-447F-BCED-2E2CF4EA40BF}"/>
              </a:ext>
            </a:extLst>
          </p:cNvPr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B6B42FC-54FB-4C9B-94D5-8A6384380D0E}"/>
              </a:ext>
            </a:extLst>
          </p:cNvPr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8221A8-274F-4A5A-A6B5-CB0262DB9985}"/>
              </a:ext>
            </a:extLst>
          </p:cNvPr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F6C8710-47EB-4BBC-892E-2E653D4C87F9}"/>
              </a:ext>
            </a:extLst>
          </p:cNvPr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62283D-6A75-4408-B0D6-17B25B40C27D}"/>
              </a:ext>
            </a:extLst>
          </p:cNvPr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2BD5DC-3D60-4436-ABB5-E6D317CA3186}"/>
              </a:ext>
            </a:extLst>
          </p:cNvPr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P</a:t>
            </a:r>
            <a:endParaRPr lang="en-US" sz="1200" baseline="-25000" dirty="0">
              <a:latin typeface="Segoe Pro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3E2C155-2495-4026-AB75-D5A64979D53C}"/>
              </a:ext>
            </a:extLst>
          </p:cNvPr>
          <p:cNvCxnSpPr>
            <a:stCxn id="59" idx="0"/>
          </p:cNvCxnSpPr>
          <p:nvPr/>
        </p:nvCxnSpPr>
        <p:spPr>
          <a:xfrm flipV="1">
            <a:off x="3505200" y="1277940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B52E25B-1E77-4FDB-89EA-F5DB12ADF02D}"/>
              </a:ext>
            </a:extLst>
          </p:cNvPr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E8B4B0-D7B9-4180-9117-2988275E64B6}"/>
              </a:ext>
            </a:extLst>
          </p:cNvPr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4B7F4D-25D5-4FE5-9E92-E27BDCF88B0D}"/>
              </a:ext>
            </a:extLst>
          </p:cNvPr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 err="1">
                <a:latin typeface="Segoe Pro" charset="0"/>
              </a:rPr>
              <a:t>ce</a:t>
            </a:r>
            <a:endParaRPr lang="en-US" sz="1200" baseline="-25000" dirty="0">
              <a:latin typeface="Segoe Pro" charset="0"/>
            </a:endParaRPr>
          </a:p>
        </p:txBody>
      </p:sp>
      <p:sp>
        <p:nvSpPr>
          <p:cNvPr id="69" name="Content Placeholder 3">
            <a:extLst>
              <a:ext uri="{FF2B5EF4-FFF2-40B4-BE49-F238E27FC236}">
                <a16:creationId xmlns:a16="http://schemas.microsoft.com/office/drawing/2014/main" id="{BC7B9CC7-CD43-4131-A43B-038F4704DBFA}"/>
              </a:ext>
            </a:extLst>
          </p:cNvPr>
          <p:cNvSpPr txBox="1">
            <a:spLocks/>
          </p:cNvSpPr>
          <p:nvPr/>
        </p:nvSpPr>
        <p:spPr>
          <a:xfrm>
            <a:off x="4991100" y="1383334"/>
            <a:ext cx="6649968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2400" dirty="0"/>
              <a:t>nodes: functions (primitives)</a:t>
            </a:r>
          </a:p>
          <a:p>
            <a:pPr lvl="1" fontAlgn="ctr"/>
            <a:r>
              <a:rPr lang="en-US" sz="2000" dirty="0"/>
              <a:t>can be composed into reusable composites</a:t>
            </a:r>
          </a:p>
          <a:p>
            <a:pPr fontAlgn="ctr"/>
            <a:r>
              <a:rPr lang="en-US" sz="2400" dirty="0"/>
              <a:t>edges: values</a:t>
            </a:r>
          </a:p>
          <a:p>
            <a:pPr lvl="1" fontAlgn="ctr"/>
            <a:r>
              <a:rPr lang="en-US" sz="2000" dirty="0"/>
              <a:t>arbitrary-rank tensors with static and dynamic axes</a:t>
            </a:r>
          </a:p>
          <a:p>
            <a:pPr lvl="1" fontAlgn="ctr">
              <a:spcBef>
                <a:spcPts val="200"/>
              </a:spcBef>
            </a:pPr>
            <a:r>
              <a:rPr lang="en-US" sz="2000" dirty="0"/>
              <a:t>automatic dimension inference</a:t>
            </a:r>
          </a:p>
          <a:p>
            <a:pPr lvl="1" fontAlgn="ctr">
              <a:spcBef>
                <a:spcPts val="200"/>
              </a:spcBef>
            </a:pPr>
            <a:r>
              <a:rPr lang="en-US" sz="2000" dirty="0"/>
              <a:t>sparse-matrix support for inputs and labels</a:t>
            </a:r>
          </a:p>
          <a:p>
            <a:pPr fontAlgn="ctr"/>
            <a:r>
              <a:rPr lang="en-US" sz="2400" dirty="0"/>
              <a:t>automatic differentiation</a:t>
            </a:r>
          </a:p>
          <a:p>
            <a:pPr lvl="1" fontAlgn="ctr"/>
            <a:r>
              <a:rPr lang="en-US" sz="2000" dirty="0"/>
              <a:t>∂</a:t>
            </a:r>
            <a:r>
              <a:rPr lang="en-US" sz="2000" dirty="0">
                <a:latin typeface="Lucida Calligraphy" panose="03010101010101010101" pitchFamily="66" charset="0"/>
              </a:rPr>
              <a:t>F / </a:t>
            </a:r>
            <a:r>
              <a:rPr lang="en-US" sz="2000" dirty="0"/>
              <a:t>∂in = ∂</a:t>
            </a:r>
            <a:r>
              <a:rPr lang="en-US" sz="2000" dirty="0">
                <a:latin typeface="Lucida Calligraphy" panose="03010101010101010101" pitchFamily="66" charset="0"/>
              </a:rPr>
              <a:t>F / </a:t>
            </a:r>
            <a:r>
              <a:rPr lang="en-US" sz="2000" dirty="0"/>
              <a:t>∂out ∙ ∂out</a:t>
            </a:r>
            <a:r>
              <a:rPr lang="en-US" sz="2000" dirty="0">
                <a:latin typeface="Lucida Calligraphy" panose="03010101010101010101" pitchFamily="66" charset="0"/>
              </a:rPr>
              <a:t> / </a:t>
            </a:r>
            <a:r>
              <a:rPr lang="en-US" sz="2000" dirty="0"/>
              <a:t>∂in</a:t>
            </a:r>
          </a:p>
          <a:p>
            <a:pPr fontAlgn="ctr"/>
            <a:r>
              <a:rPr lang="en-US" sz="2400" dirty="0"/>
              <a:t>deferred computation </a:t>
            </a:r>
            <a:r>
              <a:rPr lang="en-US" sz="2400" dirty="0">
                <a:sym typeface="Wingdings" panose="05000000000000000000" pitchFamily="2" charset="2"/>
              </a:rPr>
              <a:t> execution engine</a:t>
            </a:r>
            <a:endParaRPr lang="en-US" sz="2400" dirty="0"/>
          </a:p>
          <a:p>
            <a:pPr lvl="1" fontAlgn="ctr"/>
            <a:r>
              <a:rPr lang="en-US" sz="2000" dirty="0"/>
              <a:t>optimized execution</a:t>
            </a:r>
          </a:p>
          <a:p>
            <a:pPr lvl="1" fontAlgn="ctr"/>
            <a:r>
              <a:rPr lang="en-US" sz="2000" dirty="0"/>
              <a:t>memory sharing</a:t>
            </a:r>
          </a:p>
          <a:p>
            <a:pPr fontAlgn="ctr"/>
            <a:r>
              <a:rPr lang="en-US" sz="2400" dirty="0"/>
              <a:t>editable, </a:t>
            </a:r>
            <a:r>
              <a:rPr lang="en-US" sz="2400" dirty="0" err="1"/>
              <a:t>clonable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73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Network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Content Placeholder 1">
            <a:extLst>
              <a:ext uri="{FF2B5EF4-FFF2-40B4-BE49-F238E27FC236}">
                <a16:creationId xmlns:a16="http://schemas.microsoft.com/office/drawing/2014/main" id="{CA29CBF8-9EF7-4AA7-AAB0-46827B798836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Lego-like composability allows CNTK to support a wide range of networks, e.g.</a:t>
            </a:r>
          </a:p>
          <a:p>
            <a:pPr lvl="1" fontAlgn="ctr"/>
            <a:r>
              <a:rPr lang="en-US" sz="2000" dirty="0"/>
              <a:t>feed-forward DNN</a:t>
            </a:r>
          </a:p>
          <a:p>
            <a:pPr lvl="1" fontAlgn="ctr"/>
            <a:r>
              <a:rPr lang="en-US" sz="2000" dirty="0"/>
              <a:t>RNN, LSTM, GRU</a:t>
            </a:r>
          </a:p>
          <a:p>
            <a:pPr lvl="1" fontAlgn="ctr"/>
            <a:r>
              <a:rPr lang="en-US" sz="2000" dirty="0"/>
              <a:t>convolution</a:t>
            </a:r>
          </a:p>
          <a:p>
            <a:pPr lvl="1" fontAlgn="ctr"/>
            <a:r>
              <a:rPr lang="en-US" sz="2000" dirty="0"/>
              <a:t>DSSM</a:t>
            </a:r>
          </a:p>
          <a:p>
            <a:pPr lvl="1" fontAlgn="ctr"/>
            <a:r>
              <a:rPr lang="en-US" sz="2000" dirty="0"/>
              <a:t>Sequence-to-sequence</a:t>
            </a:r>
          </a:p>
          <a:p>
            <a:pPr marL="342900" lvl="1" indent="0" fontAlgn="ctr">
              <a:buNone/>
            </a:pPr>
            <a:endParaRPr lang="en-US" sz="2000" dirty="0"/>
          </a:p>
          <a:p>
            <a:pPr marL="0" indent="0" fontAlgn="ctr">
              <a:buNone/>
            </a:pPr>
            <a:r>
              <a:rPr lang="en-US" sz="2400" dirty="0"/>
              <a:t>for a range of applications including</a:t>
            </a:r>
          </a:p>
          <a:p>
            <a:pPr lvl="1" fontAlgn="ctr"/>
            <a:r>
              <a:rPr lang="en-US" sz="2000" dirty="0"/>
              <a:t>speech</a:t>
            </a:r>
          </a:p>
          <a:p>
            <a:pPr lvl="1" fontAlgn="ctr"/>
            <a:r>
              <a:rPr lang="en-US" sz="2000" dirty="0"/>
              <a:t>vision</a:t>
            </a:r>
          </a:p>
          <a:p>
            <a:pPr lvl="1" fontAlgn="ctr"/>
            <a:r>
              <a:rPr lang="en-US" sz="2000" dirty="0"/>
              <a:t>text</a:t>
            </a:r>
          </a:p>
          <a:p>
            <a:pPr marL="0" indent="0" fontAlgn="ctr">
              <a:buNone/>
            </a:pPr>
            <a:endParaRPr lang="en-US" sz="2400" dirty="0"/>
          </a:p>
          <a:p>
            <a:pPr marL="0" indent="0" fontAlgn="ctr">
              <a:buNone/>
            </a:pPr>
            <a:r>
              <a:rPr lang="en-US" sz="2400" dirty="0"/>
              <a:t>and combinations</a:t>
            </a:r>
          </a:p>
        </p:txBody>
      </p:sp>
    </p:spTree>
    <p:extLst>
      <p:ext uri="{BB962C8B-B14F-4D97-AF65-F5344CB8AC3E}">
        <p14:creationId xmlns:p14="http://schemas.microsoft.com/office/powerpoint/2010/main" val="34545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Layers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3C15D-9663-4320-A114-ACE056779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19"/>
          <a:stretch/>
        </p:blipFill>
        <p:spPr>
          <a:xfrm>
            <a:off x="384738" y="1250252"/>
            <a:ext cx="10502619" cy="56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0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Learning Algorithms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04696"/>
              </p:ext>
            </p:extLst>
          </p:nvPr>
        </p:nvGraphicFramePr>
        <p:xfrm>
          <a:off x="821880" y="1427321"/>
          <a:ext cx="9419399" cy="3837694"/>
        </p:xfrm>
        <a:graphic>
          <a:graphicData uri="http://schemas.openxmlformats.org/drawingml/2006/table">
            <a:tbl>
              <a:tblPr/>
              <a:tblGrid>
                <a:gridCol w="9419399">
                  <a:extLst>
                    <a:ext uri="{9D8B030D-6E8A-4147-A177-3AD203B41FA5}">
                      <a16:colId xmlns:a16="http://schemas.microsoft.com/office/drawing/2014/main" val="884931365"/>
                    </a:ext>
                  </a:extLst>
                </a:gridCol>
              </a:tblGrid>
              <a:tr h="548242">
                <a:tc>
                  <a:txBody>
                    <a:bodyPr/>
                    <a:lstStyle/>
                    <a:p>
                      <a:endParaRPr lang="en-US" sz="2300" b="1" dirty="0">
                        <a:effectLst/>
                      </a:endParaRP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42748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>
                          <a:effectLst/>
                        </a:rPr>
                        <a:t>AdaGrad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81532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>
                          <a:effectLst/>
                        </a:rPr>
                        <a:t>Adam (a low memory variant)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40035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>
                          <a:effectLst/>
                        </a:rPr>
                        <a:t>MomentumSGD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2826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 err="1">
                          <a:effectLst/>
                        </a:rPr>
                        <a:t>Nesterov</a:t>
                      </a:r>
                      <a:endParaRPr lang="en-US" sz="2300" dirty="0">
                        <a:effectLst/>
                      </a:endParaRP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37173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 err="1">
                          <a:effectLst/>
                        </a:rPr>
                        <a:t>RMSProp</a:t>
                      </a:r>
                      <a:endParaRPr lang="en-US" sz="2300" dirty="0">
                        <a:effectLst/>
                      </a:endParaRP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865212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>
                          <a:effectLst/>
                        </a:rPr>
                        <a:t>SGD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9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8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CNTK Backend for </a:t>
            </a:r>
            <a:r>
              <a:rPr lang="en-US" sz="7000" b="1" dirty="0" err="1">
                <a:solidFill>
                  <a:schemeClr val="bg1"/>
                </a:solidFill>
              </a:rPr>
              <a:t>Keras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 err="1">
                <a:solidFill>
                  <a:schemeClr val="accent4">
                    <a:lumMod val="75000"/>
                  </a:schemeClr>
                </a:solidFill>
              </a:rPr>
              <a:t>Keras</a:t>
            </a:r>
            <a:endParaRPr lang="en-US" sz="5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857B6CD-4047-46F6-9059-70A4ED444A59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Keras</a:t>
            </a:r>
            <a:r>
              <a:rPr lang="en-US" sz="2400" dirty="0"/>
              <a:t> is a high-level neural networks API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Abstracts configuration and matrix algebra to build production grade models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Developed to enable fast experimentation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Modular: Sequence or a graph of standalone, fully-configurable modules that can be plugged together with as little restrictions as possible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Documentation at </a:t>
            </a:r>
            <a:r>
              <a:rPr lang="en-US" sz="2400" dirty="0">
                <a:hlinkClick r:id="rId3" action="ppaction://hlinkfile"/>
              </a:rPr>
              <a:t>Keras.io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61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Introduction to CNTK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Enable CNTK as </a:t>
            </a:r>
            <a:r>
              <a:rPr lang="en-US" sz="5000" b="1" dirty="0" err="1">
                <a:solidFill>
                  <a:schemeClr val="accent4">
                    <a:lumMod val="75000"/>
                  </a:schemeClr>
                </a:solidFill>
              </a:rPr>
              <a:t>Keras</a:t>
            </a:r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 backend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857B6CD-4047-46F6-9059-70A4ED444A59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Install CNTK </a:t>
            </a:r>
            <a:r>
              <a:rPr lang="en-US" sz="2400" b="1" dirty="0"/>
              <a:t>&gt;=2.0 </a:t>
            </a:r>
            <a:r>
              <a:rPr lang="en-US" sz="2400" dirty="0"/>
              <a:t>and</a:t>
            </a:r>
            <a:r>
              <a:rPr lang="en-US" sz="2400" b="1" dirty="0"/>
              <a:t> </a:t>
            </a:r>
            <a:r>
              <a:rPr lang="en-US" sz="2400" dirty="0" err="1"/>
              <a:t>Keras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Two ways to setup CNTK as backend: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b="1" dirty="0"/>
              <a:t>a. </a:t>
            </a:r>
            <a:r>
              <a:rPr lang="en-US" sz="2000" b="1" dirty="0" err="1"/>
              <a:t>Keras.json</a:t>
            </a: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Update </a:t>
            </a:r>
            <a:r>
              <a:rPr lang="en-US" sz="2000" dirty="0" err="1"/>
              <a:t>keras.json</a:t>
            </a:r>
            <a:r>
              <a:rPr lang="en-US" sz="2000" dirty="0"/>
              <a:t> at %USERPROFILE%/.</a:t>
            </a:r>
            <a:r>
              <a:rPr lang="en-US" sz="2000" dirty="0" err="1"/>
              <a:t>keras</a:t>
            </a:r>
            <a:r>
              <a:rPr lang="en-US" sz="2000" dirty="0"/>
              <a:t> on Windows, or $HOME/.</a:t>
            </a:r>
            <a:r>
              <a:rPr lang="en-US" sz="2000" dirty="0" err="1"/>
              <a:t>keras</a:t>
            </a:r>
            <a:r>
              <a:rPr lang="en-US" sz="2000" dirty="0"/>
              <a:t> on Linux </a:t>
            </a:r>
          </a:p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  "epsilon": 1e-07, </a:t>
            </a:r>
          </a:p>
          <a:p>
            <a:pPr marL="0" indent="0">
              <a:buNone/>
            </a:pPr>
            <a:r>
              <a:rPr lang="en-US" sz="2000" dirty="0"/>
              <a:t>    "</a:t>
            </a:r>
            <a:r>
              <a:rPr lang="en-US" sz="2000" dirty="0" err="1"/>
              <a:t>image_data_format</a:t>
            </a:r>
            <a:r>
              <a:rPr lang="en-US" sz="2000" dirty="0"/>
              <a:t>": "</a:t>
            </a:r>
            <a:r>
              <a:rPr lang="en-US" sz="2000" dirty="0" err="1"/>
              <a:t>channels_last</a:t>
            </a:r>
            <a:r>
              <a:rPr lang="en-US" sz="2000" dirty="0"/>
              <a:t>", </a:t>
            </a:r>
          </a:p>
          <a:p>
            <a:pPr marL="0" indent="0">
              <a:buNone/>
            </a:pPr>
            <a:r>
              <a:rPr lang="en-US" sz="2000" dirty="0"/>
              <a:t>    "backend": "</a:t>
            </a:r>
            <a:r>
              <a:rPr lang="en-US" sz="2000" dirty="0" err="1"/>
              <a:t>cntk</a:t>
            </a:r>
            <a:r>
              <a:rPr lang="en-US" sz="2000" dirty="0"/>
              <a:t>", </a:t>
            </a:r>
          </a:p>
          <a:p>
            <a:pPr marL="0" indent="0">
              <a:buNone/>
            </a:pPr>
            <a:r>
              <a:rPr lang="en-US" sz="2000" dirty="0"/>
              <a:t>    "</a:t>
            </a:r>
            <a:r>
              <a:rPr lang="en-US" sz="2000" dirty="0" err="1"/>
              <a:t>floatx</a:t>
            </a:r>
            <a:r>
              <a:rPr lang="en-US" sz="2000" dirty="0"/>
              <a:t>": "float32" 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b. Environment variables</a:t>
            </a:r>
          </a:p>
          <a:p>
            <a:pPr marL="0" indent="0">
              <a:buNone/>
            </a:pPr>
            <a:r>
              <a:rPr lang="en-US" sz="2000" b="1" dirty="0"/>
              <a:t>Windows: </a:t>
            </a:r>
            <a:r>
              <a:rPr lang="en-US" sz="2000" dirty="0"/>
              <a:t>set KERAS_BACKEND=</a:t>
            </a:r>
            <a:r>
              <a:rPr lang="en-US" sz="2000" dirty="0" err="1"/>
              <a:t>cntk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Linux: </a:t>
            </a:r>
            <a:r>
              <a:rPr lang="en-US" sz="2000" dirty="0"/>
              <a:t>export KERAS_BACKEND=</a:t>
            </a:r>
            <a:r>
              <a:rPr lang="en-US" sz="2000" dirty="0" err="1"/>
              <a:t>cntk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559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857B6CD-4047-46F6-9059-70A4ED444A59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Setting up CNTK backend for </a:t>
            </a:r>
            <a:r>
              <a:rPr lang="en-US" sz="2400" dirty="0" err="1"/>
              <a:t>Keras</a:t>
            </a:r>
            <a:r>
              <a:rPr lang="en-US" sz="2400" dirty="0"/>
              <a:t> is very straightforward:</a:t>
            </a:r>
          </a:p>
          <a:p>
            <a:r>
              <a:rPr lang="en-US" sz="2400" dirty="0"/>
              <a:t>Change in configuration files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Performance optimization on CPU (in combination with </a:t>
            </a:r>
            <a:r>
              <a:rPr lang="en-US" sz="2400" dirty="0" err="1"/>
              <a:t>Keras</a:t>
            </a:r>
            <a:r>
              <a:rPr lang="en-US" sz="2400" dirty="0"/>
              <a:t>) is work in progress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 support for:</a:t>
            </a:r>
          </a:p>
          <a:p>
            <a:r>
              <a:rPr lang="en-US" sz="2400" dirty="0"/>
              <a:t>Convolution with dilation</a:t>
            </a:r>
          </a:p>
          <a:p>
            <a:r>
              <a:rPr lang="en-US" sz="2400" dirty="0"/>
              <a:t>Backend APIs such as </a:t>
            </a:r>
            <a:r>
              <a:rPr lang="en-US" sz="2400" i="1" dirty="0"/>
              <a:t>reverse</a:t>
            </a:r>
            <a:r>
              <a:rPr lang="en-US" sz="2400" dirty="0"/>
              <a:t>, </a:t>
            </a:r>
            <a:r>
              <a:rPr lang="en-US" sz="2400" i="1" dirty="0" err="1"/>
              <a:t>top_k</a:t>
            </a:r>
            <a:r>
              <a:rPr lang="en-US" sz="2400" dirty="0"/>
              <a:t>, </a:t>
            </a:r>
            <a:r>
              <a:rPr lang="en-US" sz="2400" i="1" dirty="0"/>
              <a:t>map</a:t>
            </a:r>
            <a:r>
              <a:rPr lang="en-US" sz="2400" dirty="0"/>
              <a:t>, </a:t>
            </a:r>
            <a:r>
              <a:rPr lang="en-US" sz="2400" i="1" dirty="0"/>
              <a:t>fold1</a:t>
            </a:r>
            <a:r>
              <a:rPr lang="en-US" sz="2400" dirty="0"/>
              <a:t>, </a:t>
            </a:r>
            <a:r>
              <a:rPr lang="en-US" sz="2400" i="1" dirty="0" err="1"/>
              <a:t>foldr</a:t>
            </a:r>
            <a:r>
              <a:rPr lang="en-US" sz="2400" dirty="0"/>
              <a:t>, etc.</a:t>
            </a:r>
          </a:p>
          <a:p>
            <a:r>
              <a:rPr lang="en-US" sz="2400" dirty="0"/>
              <a:t>Gradient as symbolic ops</a:t>
            </a:r>
          </a:p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8534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The Microsoft Cognition Toolkit (CNTK)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22029" y="1405800"/>
            <a:ext cx="11791576" cy="5118939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/>
              <a:t>Microsoft’s open-source deep-learning toolkit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Ease of use</a:t>
            </a:r>
          </a:p>
          <a:p>
            <a:pPr algn="just"/>
            <a:r>
              <a:rPr lang="en-US" sz="2800" dirty="0"/>
              <a:t>Fast </a:t>
            </a:r>
          </a:p>
          <a:p>
            <a:pPr algn="just"/>
            <a:r>
              <a:rPr lang="en-US" sz="2800" dirty="0"/>
              <a:t>Flexible</a:t>
            </a:r>
          </a:p>
          <a:p>
            <a:pPr algn="just"/>
            <a:r>
              <a:rPr lang="en-US" sz="2800" dirty="0"/>
              <a:t>Internal=external version</a:t>
            </a:r>
          </a:p>
          <a:p>
            <a:pPr algn="just"/>
            <a:r>
              <a:rPr lang="en-US" sz="2800" dirty="0"/>
              <a:t>Composes simple building blocks into complex networks</a:t>
            </a:r>
          </a:p>
          <a:p>
            <a:pPr algn="just"/>
            <a:r>
              <a:rPr lang="en-US" sz="2800" dirty="0"/>
              <a:t>Production-ready:</a:t>
            </a:r>
          </a:p>
          <a:p>
            <a:pPr lvl="1" algn="just"/>
            <a:r>
              <a:rPr lang="en-US" sz="2800" dirty="0">
                <a:latin typeface="+mj-lt"/>
                <a:cs typeface="ＭＳ Ｐゴシック" charset="0"/>
              </a:rPr>
              <a:t>State-of-the-art accuracy, efficient, and scales to multi-GPU/multi-server</a:t>
            </a:r>
          </a:p>
          <a:p>
            <a:pPr algn="just"/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809754" y="1690388"/>
            <a:ext cx="11752845" cy="4891756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50000"/>
              <a:buNone/>
            </a:pPr>
            <a:r>
              <a:rPr lang="en-US" sz="2300" dirty="0"/>
              <a:t>Open-source model inside and outside the company</a:t>
            </a:r>
          </a:p>
          <a:p>
            <a:r>
              <a:rPr lang="en-US" sz="2300" dirty="0"/>
              <a:t>Created by Microsoft speech researchers (Dong Yu et al.) in 2012; open-sourced (Codeplex) in early 2015</a:t>
            </a:r>
          </a:p>
          <a:p>
            <a:r>
              <a:rPr lang="en-US" sz="2300" dirty="0"/>
              <a:t>On GitHub since Jan 2016 under permissive license</a:t>
            </a:r>
          </a:p>
          <a:p>
            <a:r>
              <a:rPr lang="en-US" sz="2300" dirty="0"/>
              <a:t>“working out loud:” virtually all code development is out in the open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SzPct val="150000"/>
              <a:buNone/>
            </a:pPr>
            <a:r>
              <a:rPr lang="en-US" sz="2300" dirty="0"/>
              <a:t>Used by Microsoft product groups</a:t>
            </a:r>
          </a:p>
          <a:p>
            <a:r>
              <a:rPr lang="en-US" sz="2300" dirty="0"/>
              <a:t>CNTK-trained models power more and more Microsoft products</a:t>
            </a:r>
          </a:p>
          <a:p>
            <a:r>
              <a:rPr lang="en-US" sz="2300" dirty="0"/>
              <a:t>Several teams have full-time employees on CNTK that actively contribute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SzPct val="150000"/>
              <a:buNone/>
            </a:pPr>
            <a:r>
              <a:rPr lang="en-US" sz="2300" dirty="0"/>
              <a:t>External contributions e.g. from MIT and Stanford</a:t>
            </a:r>
          </a:p>
          <a:p>
            <a:pPr marL="0" indent="0">
              <a:buSzPct val="150000"/>
              <a:buNone/>
            </a:pPr>
            <a:endParaRPr lang="en-US" sz="2300" dirty="0"/>
          </a:p>
          <a:p>
            <a:pPr marL="0" indent="0">
              <a:buSzPct val="150000"/>
              <a:buNone/>
            </a:pPr>
            <a:r>
              <a:rPr lang="en-US" sz="2300" dirty="0"/>
              <a:t>Linux, Windows, docker, cudnn5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57EC7D3-D017-4DDE-AF60-B71A4FD1A769}"/>
              </a:ext>
            </a:extLst>
          </p:cNvPr>
          <p:cNvSpPr txBox="1">
            <a:spLocks/>
          </p:cNvSpPr>
          <p:nvPr/>
        </p:nvSpPr>
        <p:spPr>
          <a:xfrm>
            <a:off x="673035" y="342302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The Microsoft Cognition Toolkit (CNTK)</a:t>
            </a:r>
          </a:p>
        </p:txBody>
      </p:sp>
    </p:spTree>
    <p:extLst>
      <p:ext uri="{BB962C8B-B14F-4D97-AF65-F5344CB8AC3E}">
        <p14:creationId xmlns:p14="http://schemas.microsoft.com/office/powerpoint/2010/main" val="27317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Deep Learning at Microsoft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Deep Learning at Microsoft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673035" y="1405800"/>
            <a:ext cx="11791576" cy="5118939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Microsoft Cognitive Services</a:t>
            </a:r>
          </a:p>
          <a:p>
            <a:pPr algn="just"/>
            <a:r>
              <a:rPr lang="en-US" sz="2800" dirty="0"/>
              <a:t>Skype Translator</a:t>
            </a:r>
          </a:p>
          <a:p>
            <a:pPr algn="just"/>
            <a:r>
              <a:rPr lang="en-US" sz="2800" dirty="0"/>
              <a:t>Cortana</a:t>
            </a:r>
          </a:p>
          <a:p>
            <a:pPr algn="just"/>
            <a:r>
              <a:rPr lang="en-US" sz="2800" dirty="0"/>
              <a:t>Bing</a:t>
            </a:r>
          </a:p>
          <a:p>
            <a:pPr algn="just"/>
            <a:r>
              <a:rPr lang="en-US" sz="2800" dirty="0"/>
              <a:t>HoloLens</a:t>
            </a:r>
          </a:p>
          <a:p>
            <a:pPr algn="just"/>
            <a:r>
              <a:rPr lang="en-US" sz="2800" dirty="0"/>
              <a:t>Microsoft Research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0" y="1450585"/>
            <a:ext cx="3123029" cy="76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33" y="1450585"/>
            <a:ext cx="2622837" cy="62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0" y="2492649"/>
            <a:ext cx="2692207" cy="682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601" y="2587496"/>
            <a:ext cx="2956701" cy="4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16" y="3581639"/>
            <a:ext cx="30384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0"/>
          <a:stretch/>
        </p:blipFill>
        <p:spPr bwMode="auto">
          <a:xfrm>
            <a:off x="10480429" y="4291252"/>
            <a:ext cx="1414249" cy="110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9" descr="Image result for Microsoft research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04" y="5568598"/>
            <a:ext cx="2678387" cy="585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6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753534" y="1498616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3000" b="1" dirty="0"/>
              <a:t>ImageNet: Microsoft 2015 ResNet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B1D85B4-BCFE-43A6-AF12-4DB7630D3F72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Deep Learning at Microsoft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6F8BAE-D604-454A-85A1-30D36B613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253101"/>
              </p:ext>
            </p:extLst>
          </p:nvPr>
        </p:nvGraphicFramePr>
        <p:xfrm>
          <a:off x="865722" y="2194560"/>
          <a:ext cx="9770194" cy="4620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489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B4BFA-8DD3-4A68-8BE8-2A964749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4" y="0"/>
            <a:ext cx="535781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2C881-2A9D-48FB-8C93-AECFCBD21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614" y="0"/>
            <a:ext cx="5357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2.xml><?xml version="1.0" encoding="utf-8"?>
<a:theme xmlns:a="http://schemas.openxmlformats.org/drawingml/2006/main" name="1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2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4.xml><?xml version="1.0" encoding="utf-8"?>
<a:theme xmlns:a="http://schemas.openxmlformats.org/drawingml/2006/main" name="FY15 Enterprise identity theme">
  <a:themeElements>
    <a:clrScheme name="Custom 30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505050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PG Presentation Template_16x9_Light_042914" id="{F3AC482D-D5FE-4C12-8E0E-EA8972E3C93B}" vid="{33523C68-E248-4A1F-A64D-A892E9B2A2BC}"/>
    </a:ext>
  </a:extLst>
</a:theme>
</file>

<file path=ppt/theme/theme5.xml><?xml version="1.0" encoding="utf-8"?>
<a:theme xmlns:a="http://schemas.openxmlformats.org/drawingml/2006/main" name="1_Windows Server">
  <a:themeElements>
    <a:clrScheme name="SQL Server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6.xml><?xml version="1.0" encoding="utf-8"?>
<a:theme xmlns:a="http://schemas.openxmlformats.org/drawingml/2006/main" name="2_Windows Server">
  <a:themeElements>
    <a:clrScheme name="Custom 1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72C6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7.xml><?xml version="1.0" encoding="utf-8"?>
<a:theme xmlns:a="http://schemas.openxmlformats.org/drawingml/2006/main" name="3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Garamond">
    <a:maj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5C990B1-552C-4BC2-8F55-9992DEBD0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CB9E75-A460-42D0-BC11-EC531E59AB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3C830-5CE3-494B-8273-D209C7DDB282}">
  <ds:schemaRefs>
    <ds:schemaRef ds:uri="9bc6b55d-a734-43bd-8eab-fb065c703cf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Cortana%20Analytics_v1</Template>
  <TotalTime>0</TotalTime>
  <Words>2031</Words>
  <Application>Microsoft Macintosh PowerPoint</Application>
  <PresentationFormat>Custom</PresentationFormat>
  <Paragraphs>368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5" baseType="lpstr">
      <vt:lpstr>ＭＳ Ｐゴシック</vt:lpstr>
      <vt:lpstr>SimSun</vt:lpstr>
      <vt:lpstr>Arial</vt:lpstr>
      <vt:lpstr>Calibri</vt:lpstr>
      <vt:lpstr>Cambria Math</vt:lpstr>
      <vt:lpstr>Consolas</vt:lpstr>
      <vt:lpstr>Courier New</vt:lpstr>
      <vt:lpstr>Lucida Calligraphy</vt:lpstr>
      <vt:lpstr>Lucida Console</vt:lpstr>
      <vt:lpstr>Segoe Pro</vt:lpstr>
      <vt:lpstr>Segoe UI</vt:lpstr>
      <vt:lpstr>Segoe UI Light</vt:lpstr>
      <vt:lpstr>Segoe UI Semibold</vt:lpstr>
      <vt:lpstr>Symbol</vt:lpstr>
      <vt:lpstr>Times New Roman</vt:lpstr>
      <vt:lpstr>Wingdings</vt:lpstr>
      <vt:lpstr>COLOR TEMPLATE</vt:lpstr>
      <vt:lpstr>1_WHITE TEMPLATE</vt:lpstr>
      <vt:lpstr>2_WHITE TEMPLATE</vt:lpstr>
      <vt:lpstr>FY15 Enterprise identity theme</vt:lpstr>
      <vt:lpstr>1_Windows Server</vt:lpstr>
      <vt:lpstr>2_Windows Server</vt:lpstr>
      <vt:lpstr>3_WHITE TEMPLATE</vt:lpstr>
      <vt:lpstr>think-cell Slide</vt:lpstr>
      <vt:lpstr>CNTK The Microsoft Cognitive Toolkit</vt:lpstr>
      <vt:lpstr>PowerPoint Presentation</vt:lpstr>
      <vt:lpstr>Introduction to CNTK</vt:lpstr>
      <vt:lpstr>PowerPoint Presentation</vt:lpstr>
      <vt:lpstr>PowerPoint Presentation</vt:lpstr>
      <vt:lpstr>Deep Learning at Microsoft</vt:lpstr>
      <vt:lpstr>PowerPoint Presentation</vt:lpstr>
      <vt:lpstr>PowerPoint Presentation</vt:lpstr>
      <vt:lpstr>PowerPoint Presentation</vt:lpstr>
      <vt:lpstr>PowerPoint Presentation</vt:lpstr>
      <vt:lpstr>Building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CNTK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CNTK Backend for Keras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2016-06-29T18:21:09Z</dcterms:created>
  <dcterms:modified xsi:type="dcterms:W3CDTF">2018-05-12T05:58:28Z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miprasad@microsoft.com</vt:lpwstr>
  </property>
  <property fmtid="{D5CDD505-2E9C-101B-9397-08002B2CF9AE}" pid="6" name="MSIP_Label_f42aa342-8706-4288-bd11-ebb85995028c_SetDate">
    <vt:lpwstr>2017-11-18T01:57:08.8094081Z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